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2" r:id="rId2"/>
    <p:sldId id="259" r:id="rId3"/>
  </p:sldIdLst>
  <p:sldSz cx="7772400" cy="10058400"/>
  <p:notesSz cx="6858000" cy="9144000"/>
  <p:embeddedFontLst>
    <p:embeddedFont>
      <p:font typeface="Open Sans 1" panose="020B0604020202020204" charset="0"/>
      <p:regular r:id="rId4"/>
    </p:embeddedFont>
    <p:embeddedFont>
      <p:font typeface="Open Sans 2 Italics" panose="020B0604020202020204" charset="0"/>
      <p:regular r:id="rId5"/>
    </p:embeddedFont>
    <p:embeddedFont>
      <p:font typeface="Calibri" panose="020F0502020204030204" pitchFamily="34" charset="0"/>
      <p:regular r:id="rId6"/>
      <p:bold r:id="rId7"/>
      <p:italic r:id="rId8"/>
      <p:boldItalic r:id="rId9"/>
    </p:embeddedFont>
    <p:embeddedFont>
      <p:font typeface="Gotham Bold" panose="020B0604020202020204" charset="0"/>
      <p:regular r:id="rId10"/>
    </p:embeddedFont>
    <p:embeddedFont>
      <p:font typeface="Open Sans 2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50" d="100"/>
          <a:sy n="150" d="100"/>
        </p:scale>
        <p:origin x="1424" y="-48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ableStyles" Target="tableStyles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jpe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cresp.ccsmtl@ssss.gouv.qc.ca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svg"/><Relationship Id="rId9" Type="http://schemas.openxmlformats.org/officeDocument/2006/relationships/hyperlink" Target="https://cresp.ca/fr/outils-ressources-mobilisatio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25507" y="-2622188"/>
            <a:ext cx="3281692" cy="4587519"/>
          </a:xfrm>
          <a:custGeom>
            <a:avLst/>
            <a:gdLst/>
            <a:ahLst/>
            <a:cxnLst/>
            <a:rect l="l" t="t" r="r" b="b"/>
            <a:pathLst>
              <a:path w="3281692" h="4587519">
                <a:moveTo>
                  <a:pt x="0" y="0"/>
                </a:moveTo>
                <a:lnTo>
                  <a:pt x="3281692" y="0"/>
                </a:lnTo>
                <a:lnTo>
                  <a:pt x="3281692" y="4587519"/>
                </a:lnTo>
                <a:lnTo>
                  <a:pt x="0" y="45875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30936" y="457200"/>
            <a:ext cx="1228587" cy="1508131"/>
            <a:chOff x="0" y="0"/>
            <a:chExt cx="428266" cy="525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8266" cy="525710"/>
            </a:xfrm>
            <a:custGeom>
              <a:avLst/>
              <a:gdLst/>
              <a:ahLst/>
              <a:cxnLst/>
              <a:rect l="l" t="t" r="r" b="b"/>
              <a:pathLst>
                <a:path w="428266" h="525710">
                  <a:moveTo>
                    <a:pt x="0" y="0"/>
                  </a:moveTo>
                  <a:lnTo>
                    <a:pt x="428266" y="0"/>
                  </a:lnTo>
                  <a:lnTo>
                    <a:pt x="428266" y="525710"/>
                  </a:lnTo>
                  <a:lnTo>
                    <a:pt x="0" y="52571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428266" cy="5066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8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01902" y="683895"/>
            <a:ext cx="6193258" cy="39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559"/>
              </a:lnSpc>
            </a:pPr>
            <a:r>
              <a:rPr lang="en-US" sz="1199" b="1" spc="-7" dirty="0" smtClean="0">
                <a:solidFill>
                  <a:srgbClr val="00558F"/>
                </a:solidFill>
                <a:latin typeface="Gotham Bold"/>
                <a:ea typeface="Gotham Bold"/>
                <a:cs typeface="Gotham Bold"/>
                <a:sym typeface="Gotham Bold"/>
              </a:rPr>
              <a:t>Grille </a:t>
            </a:r>
            <a:r>
              <a:rPr lang="en-US" sz="1199" b="1" spc="-7" dirty="0">
                <a:solidFill>
                  <a:srgbClr val="00558F"/>
                </a:solidFill>
                <a:latin typeface="Gotham Bold"/>
                <a:ea typeface="Gotham Bold"/>
                <a:cs typeface="Gotham Bold"/>
                <a:sym typeface="Gotham Bold"/>
              </a:rPr>
              <a:t>de reconnaissance des </a:t>
            </a:r>
            <a:r>
              <a:rPr lang="en-US" sz="1199" b="1" spc="-7" dirty="0" err="1">
                <a:solidFill>
                  <a:srgbClr val="00558F"/>
                </a:solidFill>
                <a:latin typeface="Gotham Bold"/>
                <a:ea typeface="Gotham Bold"/>
                <a:cs typeface="Gotham Bold"/>
                <a:sym typeface="Gotham Bold"/>
              </a:rPr>
              <a:t>partenaires</a:t>
            </a:r>
            <a:r>
              <a:rPr lang="en-US" sz="1199" b="1" spc="-7" dirty="0">
                <a:solidFill>
                  <a:srgbClr val="00558F"/>
                </a:solidFill>
                <a:latin typeface="Gotham Bold"/>
                <a:ea typeface="Gotham Bold"/>
                <a:cs typeface="Gotham Bold"/>
                <a:sym typeface="Gotham Bold"/>
              </a:rPr>
              <a:t> </a:t>
            </a:r>
            <a:r>
              <a:rPr lang="en-US" sz="1199" b="1" spc="-7" dirty="0" err="1">
                <a:solidFill>
                  <a:srgbClr val="00558F"/>
                </a:solidFill>
                <a:latin typeface="Gotham Bold"/>
                <a:ea typeface="Gotham Bold"/>
                <a:cs typeface="Gotham Bold"/>
                <a:sym typeface="Gotham Bold"/>
              </a:rPr>
              <a:t>selon</a:t>
            </a:r>
            <a:r>
              <a:rPr lang="en-US" sz="1199" b="1" spc="-7" dirty="0">
                <a:solidFill>
                  <a:srgbClr val="00558F"/>
                </a:solidFill>
                <a:latin typeface="Gotham Bold"/>
                <a:ea typeface="Gotham Bold"/>
                <a:cs typeface="Gotham Bold"/>
                <a:sym typeface="Gotham Bold"/>
              </a:rPr>
              <a:t> les </a:t>
            </a:r>
          </a:p>
          <a:p>
            <a:pPr algn="just">
              <a:lnSpc>
                <a:spcPts val="1559"/>
              </a:lnSpc>
            </a:pPr>
            <a:r>
              <a:rPr lang="en-US" sz="1199" b="1" spc="-7" dirty="0" err="1">
                <a:solidFill>
                  <a:srgbClr val="00558F"/>
                </a:solidFill>
                <a:latin typeface="Gotham Bold"/>
                <a:ea typeface="Gotham Bold"/>
                <a:cs typeface="Gotham Bold"/>
                <a:sym typeface="Gotham Bold"/>
              </a:rPr>
              <a:t>outils</a:t>
            </a:r>
            <a:r>
              <a:rPr lang="en-US" sz="1199" b="1" spc="-7" dirty="0">
                <a:solidFill>
                  <a:srgbClr val="00558F"/>
                </a:solidFill>
                <a:latin typeface="Gotham Bold"/>
                <a:ea typeface="Gotham Bold"/>
                <a:cs typeface="Gotham Bold"/>
                <a:sym typeface="Gotham Bold"/>
              </a:rPr>
              <a:t> de communication   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02428"/>
            <a:ext cx="1752600" cy="1002488"/>
          </a:xfrm>
          <a:prstGeom prst="rect">
            <a:avLst/>
          </a:prstGeom>
        </p:spPr>
      </p:pic>
      <p:graphicFrame>
        <p:nvGraphicFramePr>
          <p:cNvPr id="11" name="Object 7"/>
          <p:cNvGraphicFramePr/>
          <p:nvPr>
            <p:extLst>
              <p:ext uri="{D42A27DB-BD31-4B8C-83A1-F6EECF244321}">
                <p14:modId xmlns:p14="http://schemas.microsoft.com/office/powerpoint/2010/main" val="4118341311"/>
              </p:ext>
            </p:extLst>
          </p:nvPr>
        </p:nvGraphicFramePr>
        <p:xfrm>
          <a:off x="801688" y="1343025"/>
          <a:ext cx="6392862" cy="7754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Feuille de calcul" r:id="rId6" imgW="6197531" imgH="7239139" progId="Excel.Sheet.12">
                  <p:embed/>
                </p:oleObj>
              </mc:Choice>
              <mc:Fallback>
                <p:oleObj name="Feuille de calcul" r:id="rId6" imgW="6197531" imgH="7239139" progId="Excel.Sheet.12">
                  <p:embed/>
                  <p:pic>
                    <p:nvPicPr>
                      <p:cNvPr id="7" name="Object 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01688" y="1343025"/>
                        <a:ext cx="6392862" cy="7754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9"/>
          <p:cNvSpPr txBox="1"/>
          <p:nvPr/>
        </p:nvSpPr>
        <p:spPr>
          <a:xfrm>
            <a:off x="5761503" y="9601200"/>
            <a:ext cx="1337797" cy="140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170"/>
              </a:lnSpc>
            </a:pPr>
            <a:r>
              <a:rPr lang="en-US" sz="9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.../...</a:t>
            </a:r>
          </a:p>
        </p:txBody>
      </p:sp>
    </p:spTree>
    <p:extLst>
      <p:ext uri="{BB962C8B-B14F-4D97-AF65-F5344CB8AC3E}">
        <p14:creationId xmlns:p14="http://schemas.microsoft.com/office/powerpoint/2010/main" val="3641939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425507" y="-2622188"/>
            <a:ext cx="3281692" cy="4587519"/>
          </a:xfrm>
          <a:custGeom>
            <a:avLst/>
            <a:gdLst/>
            <a:ahLst/>
            <a:cxnLst/>
            <a:rect l="l" t="t" r="r" b="b"/>
            <a:pathLst>
              <a:path w="3281692" h="4587519">
                <a:moveTo>
                  <a:pt x="0" y="0"/>
                </a:moveTo>
                <a:lnTo>
                  <a:pt x="3281692" y="0"/>
                </a:lnTo>
                <a:lnTo>
                  <a:pt x="3281692" y="4587519"/>
                </a:lnTo>
                <a:lnTo>
                  <a:pt x="0" y="458751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630936" y="457200"/>
            <a:ext cx="1228587" cy="1508131"/>
            <a:chOff x="0" y="0"/>
            <a:chExt cx="428266" cy="5257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8266" cy="525710"/>
            </a:xfrm>
            <a:custGeom>
              <a:avLst/>
              <a:gdLst/>
              <a:ahLst/>
              <a:cxnLst/>
              <a:rect l="l" t="t" r="r" b="b"/>
              <a:pathLst>
                <a:path w="428266" h="525710">
                  <a:moveTo>
                    <a:pt x="0" y="0"/>
                  </a:moveTo>
                  <a:lnTo>
                    <a:pt x="428266" y="0"/>
                  </a:lnTo>
                  <a:lnTo>
                    <a:pt x="428266" y="525710"/>
                  </a:lnTo>
                  <a:lnTo>
                    <a:pt x="0" y="52571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19050"/>
              <a:ext cx="428266" cy="5066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80"/>
                </a:lnSpc>
              </a:pPr>
              <a:endParaRPr/>
            </a:p>
          </p:txBody>
        </p:sp>
      </p:grpSp>
      <p:graphicFrame>
        <p:nvGraphicFramePr>
          <p:cNvPr id="6" name="Object 6"/>
          <p:cNvGraphicFramePr/>
          <p:nvPr>
            <p:extLst>
              <p:ext uri="{D42A27DB-BD31-4B8C-83A1-F6EECF244321}">
                <p14:modId xmlns:p14="http://schemas.microsoft.com/office/powerpoint/2010/main" val="932336056"/>
              </p:ext>
            </p:extLst>
          </p:nvPr>
        </p:nvGraphicFramePr>
        <p:xfrm>
          <a:off x="762000" y="685800"/>
          <a:ext cx="6400800" cy="721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Feuille de calcul" r:id="rId5" imgW="6222913" imgH="7340554" progId="Excel.Sheet.12">
                  <p:embed/>
                </p:oleObj>
              </mc:Choice>
              <mc:Fallback>
                <p:oleObj name="Feuille de calcul" r:id="rId5" imgW="6222913" imgH="734055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2000" y="685800"/>
                        <a:ext cx="6400800" cy="7218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3200" y="8389141"/>
            <a:ext cx="728736" cy="728736"/>
          </a:xfrm>
          <a:prstGeom prst="rect">
            <a:avLst/>
          </a:prstGeom>
        </p:spPr>
      </p:pic>
      <p:sp>
        <p:nvSpPr>
          <p:cNvPr id="10" name="TextBox 7"/>
          <p:cNvSpPr txBox="1"/>
          <p:nvPr/>
        </p:nvSpPr>
        <p:spPr>
          <a:xfrm>
            <a:off x="669036" y="8363741"/>
            <a:ext cx="5807964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170"/>
              </a:lnSpc>
            </a:pP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Pour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toute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question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ou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commentaire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sur le </a:t>
            </a:r>
            <a:r>
              <a:rPr lang="en-US" sz="900" i="1" spc="18" dirty="0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Guide de </a:t>
            </a:r>
            <a:r>
              <a:rPr lang="en-US" sz="900" i="1" spc="18" dirty="0" err="1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réflexion</a:t>
            </a:r>
            <a:r>
              <a:rPr lang="en-US" sz="900" i="1" spc="18" dirty="0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 sur la </a:t>
            </a:r>
            <a:r>
              <a:rPr lang="en-US" sz="900" i="1" spc="18" dirty="0" err="1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conduite</a:t>
            </a:r>
            <a:r>
              <a:rPr lang="en-US" sz="900" i="1" spc="18" dirty="0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 </a:t>
            </a:r>
            <a:r>
              <a:rPr lang="en-US" sz="900" i="1" spc="18" dirty="0" err="1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responsable</a:t>
            </a:r>
            <a:r>
              <a:rPr lang="en-US" sz="900" i="1" spc="18" dirty="0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 de la </a:t>
            </a:r>
            <a:r>
              <a:rPr lang="en-US" sz="900" i="1" spc="18" dirty="0" err="1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recherche</a:t>
            </a:r>
            <a:r>
              <a:rPr lang="en-US" sz="900" i="1" spc="18" dirty="0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 collaborative </a:t>
            </a:r>
            <a:r>
              <a:rPr lang="en-US" sz="900" i="1" spc="18" dirty="0" err="1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en</a:t>
            </a:r>
            <a:r>
              <a:rPr lang="en-US" sz="900" i="1" spc="18" dirty="0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 santé </a:t>
            </a:r>
            <a:r>
              <a:rPr lang="en-US" sz="900" i="1" spc="18" dirty="0" err="1">
                <a:solidFill>
                  <a:srgbClr val="000000"/>
                </a:solidFill>
                <a:latin typeface="Open Sans 2 Italics"/>
                <a:ea typeface="Open Sans 2 Italics"/>
                <a:cs typeface="Open Sans 2 Italics"/>
                <a:sym typeface="Open Sans 2 Italics"/>
              </a:rPr>
              <a:t>publique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et des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activités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mobilisation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connaissances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au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CReSP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veuillez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nous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écrire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à </a:t>
            </a:r>
            <a:r>
              <a:rPr lang="en-US" sz="900" u="sng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  <a:hlinkClick r:id="rId8" tooltip="mailto:cresp.ccsmtl@ssss.gouv.qc.ca"/>
              </a:rPr>
              <a:t>cresp.ccsmtl@ssss.gouv.qc.ca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.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Vous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pouvez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consulter le guide et la </a:t>
            </a:r>
            <a:r>
              <a:rPr lang="en-US" sz="900" u="sng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  <a:hlinkClick r:id="rId9" tooltip="https://cresp.ca/fr/outils-ressources-mobilisation"/>
              </a:rPr>
              <a:t>page web de </a:t>
            </a:r>
            <a:r>
              <a:rPr lang="en-US" sz="900" u="sng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  <a:hlinkClick r:id="rId9" tooltip="https://cresp.ca/fr/outils-ressources-mobilisation"/>
              </a:rPr>
              <a:t>ressources</a:t>
            </a:r>
            <a:r>
              <a:rPr lang="en-US" sz="900" u="sng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  <a:hlinkClick r:id="rId9" tooltip="https://cresp.ca/fr/outils-ressources-mobilisation"/>
              </a:rPr>
              <a:t> </a:t>
            </a:r>
            <a:r>
              <a:rPr lang="en-US" sz="900" u="sng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  <a:hlinkClick r:id="rId9" tooltip="https://cresp.ca/fr/outils-ressources-mobilisation"/>
              </a:rPr>
              <a:t>complémentaires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sur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notre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site web.  </a:t>
            </a:r>
          </a:p>
          <a:p>
            <a:pPr algn="just">
              <a:lnSpc>
                <a:spcPts val="1170"/>
              </a:lnSpc>
            </a:pPr>
            <a:endParaRPr lang="en-US" sz="900" spc="18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just">
              <a:lnSpc>
                <a:spcPts val="1170"/>
              </a:lnSpc>
            </a:pP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Issu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d’un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partenariat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entre le CIUSSS du Centre-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Sud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-de-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l’Île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-de-Montréal et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l’Université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 Montréal, le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CReSP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est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financé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par le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Fonds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de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recherche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du Québec.</a:t>
            </a:r>
          </a:p>
          <a:p>
            <a:pPr algn="just">
              <a:lnSpc>
                <a:spcPts val="1170"/>
              </a:lnSpc>
            </a:pPr>
            <a:endParaRPr lang="en-US" sz="900" spc="18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just">
              <a:lnSpc>
                <a:spcPts val="1170"/>
              </a:lnSpc>
            </a:pP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Dernière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modification de la grille : 7 </a:t>
            </a:r>
            <a:r>
              <a:rPr lang="en-US" sz="900" spc="18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avril</a:t>
            </a:r>
            <a:r>
              <a:rPr lang="en-US" sz="900" spc="1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2026. </a:t>
            </a:r>
          </a:p>
        </p:txBody>
      </p:sp>
      <p:sp>
        <p:nvSpPr>
          <p:cNvPr id="12" name="TextBox 9"/>
          <p:cNvSpPr txBox="1"/>
          <p:nvPr/>
        </p:nvSpPr>
        <p:spPr>
          <a:xfrm>
            <a:off x="5761503" y="9601200"/>
            <a:ext cx="1337797" cy="140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170"/>
              </a:lnSpc>
            </a:pPr>
            <a:r>
              <a:rPr lang="en-US" sz="900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.../...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104</Words>
  <Application>Microsoft Office PowerPoint</Application>
  <PresentationFormat>Personnalisé</PresentationFormat>
  <Paragraphs>9</Paragraphs>
  <Slides>2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Open Sans 1</vt:lpstr>
      <vt:lpstr>Open Sans 2 Italics</vt:lpstr>
      <vt:lpstr>Arial</vt:lpstr>
      <vt:lpstr>Calibri</vt:lpstr>
      <vt:lpstr>Gotham Bold</vt:lpstr>
      <vt:lpstr>Open Sans 2</vt:lpstr>
      <vt:lpstr>Office Theme</vt:lpstr>
      <vt:lpstr>Feuille de calcul Microsoft Excel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Fiche de synthèse_V1</dc:title>
  <cp:lastModifiedBy>Patricia Olinda Loureiro Dias Da Silva (CCSMTL DEUR)</cp:lastModifiedBy>
  <cp:revision>4</cp:revision>
  <dcterms:created xsi:type="dcterms:W3CDTF">2006-08-16T00:00:00Z</dcterms:created>
  <dcterms:modified xsi:type="dcterms:W3CDTF">2026-08-18T14:28:46Z</dcterms:modified>
  <dc:identifier>DAHEPzcS2g4</dc:identifier>
</cp:coreProperties>
</file>